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59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58DDA-4173-4C9A-80B8-CD7076FB431B}" type="datetimeFigureOut">
              <a:rPr lang="zh-CN" altLang="en-US" smtClean="0"/>
              <a:t>2021/4/11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33D99-7DA6-4130-82F5-BD04D64ADF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4942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58DDA-4173-4C9A-80B8-CD7076FB431B}" type="datetimeFigureOut">
              <a:rPr lang="zh-CN" altLang="en-US" smtClean="0"/>
              <a:t>2021/4/11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33D99-7DA6-4130-82F5-BD04D64ADF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934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58DDA-4173-4C9A-80B8-CD7076FB431B}" type="datetimeFigureOut">
              <a:rPr lang="zh-CN" altLang="en-US" smtClean="0"/>
              <a:t>2021/4/11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33D99-7DA6-4130-82F5-BD04D64ADF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0663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AA3819-40BF-4FA3-9DB8-51035CC8B06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5180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58DDA-4173-4C9A-80B8-CD7076FB431B}" type="datetimeFigureOut">
              <a:rPr lang="zh-CN" altLang="en-US" smtClean="0"/>
              <a:t>2021/4/11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33D99-7DA6-4130-82F5-BD04D64ADF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5246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58DDA-4173-4C9A-80B8-CD7076FB431B}" type="datetimeFigureOut">
              <a:rPr lang="zh-CN" altLang="en-US" smtClean="0"/>
              <a:t>2021/4/11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33D99-7DA6-4130-82F5-BD04D64ADF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132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58DDA-4173-4C9A-80B8-CD7076FB431B}" type="datetimeFigureOut">
              <a:rPr lang="zh-CN" altLang="en-US" smtClean="0"/>
              <a:t>2021/4/11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33D99-7DA6-4130-82F5-BD04D64ADF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66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58DDA-4173-4C9A-80B8-CD7076FB431B}" type="datetimeFigureOut">
              <a:rPr lang="zh-CN" altLang="en-US" smtClean="0"/>
              <a:t>2021/4/11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33D99-7DA6-4130-82F5-BD04D64ADF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6537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58DDA-4173-4C9A-80B8-CD7076FB431B}" type="datetimeFigureOut">
              <a:rPr lang="zh-CN" altLang="en-US" smtClean="0"/>
              <a:t>2021/4/11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33D99-7DA6-4130-82F5-BD04D64ADF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239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58DDA-4173-4C9A-80B8-CD7076FB431B}" type="datetimeFigureOut">
              <a:rPr lang="zh-CN" altLang="en-US" smtClean="0"/>
              <a:t>2021/4/11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33D99-7DA6-4130-82F5-BD04D64ADF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757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58DDA-4173-4C9A-80B8-CD7076FB431B}" type="datetimeFigureOut">
              <a:rPr lang="zh-CN" altLang="en-US" smtClean="0"/>
              <a:t>2021/4/11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33D99-7DA6-4130-82F5-BD04D64ADF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316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58DDA-4173-4C9A-80B8-CD7076FB431B}" type="datetimeFigureOut">
              <a:rPr lang="zh-CN" altLang="en-US" smtClean="0"/>
              <a:t>2021/4/11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33D99-7DA6-4130-82F5-BD04D64ADF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9866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858DDA-4173-4C9A-80B8-CD7076FB431B}" type="datetimeFigureOut">
              <a:rPr lang="zh-CN" altLang="en-US" smtClean="0"/>
              <a:t>2021/4/11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233D99-7DA6-4130-82F5-BD04D64ADF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570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3"/>
          <p:cNvSpPr txBox="1"/>
          <p:nvPr/>
        </p:nvSpPr>
        <p:spPr>
          <a:xfrm>
            <a:off x="635532" y="3730491"/>
            <a:ext cx="7775652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b="1" dirty="0" smtClean="0">
                <a:latin typeface="Times New Roman" pitchFamily="18" charset="0"/>
                <a:cs typeface="Times New Roman" panose="02020603050405020304" pitchFamily="18" charset="0"/>
              </a:rPr>
              <a:t>Figure S1. </a:t>
            </a:r>
            <a:r>
              <a:rPr lang="en-US" altLang="zh-CN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Validation </a:t>
            </a:r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altLang="zh-CN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genetic background by CAPS/</a:t>
            </a:r>
            <a:r>
              <a:rPr lang="en-US" altLang="zh-CN" sz="1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dCAPS</a:t>
            </a:r>
            <a:r>
              <a:rPr lang="en-US" altLang="zh-CN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markers of </a:t>
            </a:r>
            <a:r>
              <a:rPr lang="en-US" altLang="zh-CN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the BSL </a:t>
            </a:r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wildtype with NSL </a:t>
            </a:r>
            <a:r>
              <a:rPr lang="en-US" altLang="zh-CN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trait. </a:t>
            </a:r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1-12, </a:t>
            </a:r>
            <a:r>
              <a:rPr lang="en-US" altLang="zh-CN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Marker </a:t>
            </a:r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number. M, DNA ladder.  a and b represent BSL and </a:t>
            </a:r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wildtype with NSL </a:t>
            </a:r>
            <a:r>
              <a:rPr lang="en-US" altLang="zh-CN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trait  </a:t>
            </a:r>
            <a:r>
              <a:rPr lang="en-US" altLang="zh-CN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respectively. </a:t>
            </a:r>
            <a:r>
              <a:rPr lang="en-US" altLang="zh-CN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mutant with branched </a:t>
            </a:r>
            <a:r>
              <a:rPr lang="en-US" altLang="zh-CN" sz="1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spikelets</a:t>
            </a:r>
            <a:r>
              <a:rPr lang="en-US" altLang="zh-CN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(BSL) and the wildtype with normal </a:t>
            </a:r>
            <a:r>
              <a:rPr lang="en-US" altLang="zh-CN" sz="1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spikelets</a:t>
            </a:r>
            <a:r>
              <a:rPr lang="en-US" altLang="zh-CN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(NSL).</a:t>
            </a:r>
            <a:endParaRPr lang="en-US" altLang="zh-CN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C148CA13-2C17-4058-A07E-4F2D25FDB325}"/>
              </a:ext>
            </a:extLst>
          </p:cNvPr>
          <p:cNvGrpSpPr/>
          <p:nvPr/>
        </p:nvGrpSpPr>
        <p:grpSpPr>
          <a:xfrm>
            <a:off x="1794001" y="1786275"/>
            <a:ext cx="5458714" cy="1713285"/>
            <a:chOff x="3370503" y="892199"/>
            <a:chExt cx="5458714" cy="1713285"/>
          </a:xfrm>
        </p:grpSpPr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774F1411-EE32-4602-9B78-9DE9C9421AB1}"/>
                </a:ext>
              </a:extLst>
            </p:cNvPr>
            <p:cNvGrpSpPr/>
            <p:nvPr/>
          </p:nvGrpSpPr>
          <p:grpSpPr>
            <a:xfrm>
              <a:off x="7979730" y="892199"/>
              <a:ext cx="849487" cy="1654808"/>
              <a:chOff x="7979730" y="892199"/>
              <a:chExt cx="849487" cy="1654808"/>
            </a:xfrm>
          </p:grpSpPr>
          <p:sp>
            <p:nvSpPr>
              <p:cNvPr id="10" name="文本框 8">
                <a:extLst>
                  <a:ext uri="{FF2B5EF4-FFF2-40B4-BE49-F238E27FC236}">
                    <a16:creationId xmlns="" xmlns:a16="http://schemas.microsoft.com/office/drawing/2014/main" id="{90DEFDBB-5794-4EAB-822E-CB5A455425C3}"/>
                  </a:ext>
                </a:extLst>
              </p:cNvPr>
              <p:cNvSpPr txBox="1"/>
              <p:nvPr/>
            </p:nvSpPr>
            <p:spPr>
              <a:xfrm>
                <a:off x="8284363" y="892199"/>
                <a:ext cx="337200" cy="7186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050" dirty="0">
                    <a:solidFill>
                      <a:schemeClr val="bg1"/>
                    </a:solidFill>
                  </a:rPr>
                  <a:t>F8</a:t>
                </a:r>
                <a:endParaRPr lang="zh-CN" altLang="en-US" sz="105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文本框 62">
                <a:extLst>
                  <a:ext uri="{FF2B5EF4-FFF2-40B4-BE49-F238E27FC236}">
                    <a16:creationId xmlns="" xmlns:a16="http://schemas.microsoft.com/office/drawing/2014/main" id="{377A5A9D-5509-4EE6-B093-8ED552C74240}"/>
                  </a:ext>
                </a:extLst>
              </p:cNvPr>
              <p:cNvSpPr txBox="1"/>
              <p:nvPr/>
            </p:nvSpPr>
            <p:spPr>
              <a:xfrm>
                <a:off x="8191474" y="1832881"/>
                <a:ext cx="637743" cy="2192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825" dirty="0"/>
                  <a:t>250bp</a:t>
                </a:r>
                <a:endParaRPr lang="zh-CN" altLang="en-US" sz="825" dirty="0"/>
              </a:p>
            </p:txBody>
          </p:sp>
          <p:sp>
            <p:nvSpPr>
              <p:cNvPr id="13" name="文本框 63">
                <a:extLst>
                  <a:ext uri="{FF2B5EF4-FFF2-40B4-BE49-F238E27FC236}">
                    <a16:creationId xmlns="" xmlns:a16="http://schemas.microsoft.com/office/drawing/2014/main" id="{9D6CE208-F341-4AE2-BB1E-1BDBA989E43F}"/>
                  </a:ext>
                </a:extLst>
              </p:cNvPr>
              <p:cNvSpPr txBox="1"/>
              <p:nvPr/>
            </p:nvSpPr>
            <p:spPr>
              <a:xfrm>
                <a:off x="8191474" y="2327716"/>
                <a:ext cx="637743" cy="2192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825" dirty="0"/>
                  <a:t>100bp</a:t>
                </a:r>
                <a:endParaRPr lang="zh-CN" altLang="en-US" sz="825" dirty="0"/>
              </a:p>
            </p:txBody>
          </p:sp>
          <p:sp>
            <p:nvSpPr>
              <p:cNvPr id="14" name="文本框 64">
                <a:extLst>
                  <a:ext uri="{FF2B5EF4-FFF2-40B4-BE49-F238E27FC236}">
                    <a16:creationId xmlns="" xmlns:a16="http://schemas.microsoft.com/office/drawing/2014/main" id="{1EF03F74-C87D-418A-BB88-EC1EF192F117}"/>
                  </a:ext>
                </a:extLst>
              </p:cNvPr>
              <p:cNvSpPr txBox="1"/>
              <p:nvPr/>
            </p:nvSpPr>
            <p:spPr>
              <a:xfrm>
                <a:off x="7979730" y="1659879"/>
                <a:ext cx="461816" cy="2192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825" dirty="0"/>
                  <a:t>M</a:t>
                </a:r>
                <a:endParaRPr lang="zh-CN" altLang="en-US" sz="825" dirty="0"/>
              </a:p>
            </p:txBody>
          </p:sp>
        </p:grpSp>
        <p:pic>
          <p:nvPicPr>
            <p:cNvPr id="21" name="图片 20">
              <a:extLst>
                <a:ext uri="{FF2B5EF4-FFF2-40B4-BE49-F238E27FC236}">
                  <a16:creationId xmlns="" xmlns:a16="http://schemas.microsoft.com/office/drawing/2014/main" id="{E2E3AE84-5BAF-447E-BCD4-34B6E51D9C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013" t="16207" r="32675" b="69311"/>
            <a:stretch/>
          </p:blipFill>
          <p:spPr>
            <a:xfrm>
              <a:off x="3508995" y="1827797"/>
              <a:ext cx="4752528" cy="777687"/>
            </a:xfrm>
            <a:prstGeom prst="rect">
              <a:avLst/>
            </a:prstGeom>
          </p:spPr>
        </p:pic>
        <p:sp>
          <p:nvSpPr>
            <p:cNvPr id="2" name="文本框 1">
              <a:extLst>
                <a:ext uri="{FF2B5EF4-FFF2-40B4-BE49-F238E27FC236}">
                  <a16:creationId xmlns="" xmlns:a16="http://schemas.microsoft.com/office/drawing/2014/main" id="{A946582A-2F72-453E-B410-586FAB5E1EB8}"/>
                </a:ext>
              </a:extLst>
            </p:cNvPr>
            <p:cNvSpPr txBox="1"/>
            <p:nvPr/>
          </p:nvSpPr>
          <p:spPr>
            <a:xfrm>
              <a:off x="3370503" y="1628800"/>
              <a:ext cx="525106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1a  1b   2a  2b   3a  3b   4a  4b   5a  5b   6a  6b  7a  7b   8a   8b   9a  9b  10a 10b 11a 11b 12a 12b</a:t>
              </a:r>
              <a:endParaRPr lang="zh-CN" altLang="en-US" sz="9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1946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627784" y="1772816"/>
            <a:ext cx="3108770" cy="1440160"/>
            <a:chOff x="444132" y="3270327"/>
            <a:chExt cx="3477491" cy="1304060"/>
          </a:xfrm>
        </p:grpSpPr>
        <p:pic>
          <p:nvPicPr>
            <p:cNvPr id="4" name="图片 3">
              <a:extLst>
                <a:ext uri="{FF2B5EF4-FFF2-40B4-BE49-F238E27FC236}">
                  <a16:creationId xmlns="" xmlns:a16="http://schemas.microsoft.com/office/drawing/2014/main" id="{D21F13B4-CC4E-47A2-A52A-02777D5B37B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4132" y="3270327"/>
              <a:ext cx="1738746" cy="130406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27D045C0-EED8-4346-AA10-A2EDED0DE29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2877" y="3270327"/>
              <a:ext cx="1738746" cy="1304060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517010" y="3270327"/>
              <a:ext cx="550045" cy="2880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latin typeface="Times New Roman" pitchFamily="18" charset="0"/>
                  <a:cs typeface="Times New Roman" pitchFamily="18" charset="0"/>
                </a:rPr>
                <a:t>BSL</a:t>
              </a:r>
              <a:endParaRPr lang="zh-CN" altLang="en-US" sz="11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186861" y="3270327"/>
              <a:ext cx="731996" cy="2880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latin typeface="Times New Roman" pitchFamily="18" charset="0"/>
                  <a:cs typeface="Times New Roman" pitchFamily="18" charset="0"/>
                </a:rPr>
                <a:t>NSL</a:t>
              </a:r>
              <a:endParaRPr lang="zh-CN" altLang="en-US" sz="11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9" name="文本框 3"/>
          <p:cNvSpPr txBox="1"/>
          <p:nvPr/>
        </p:nvSpPr>
        <p:spPr>
          <a:xfrm>
            <a:off x="812653" y="3645024"/>
            <a:ext cx="777565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b="1" dirty="0" smtClean="0">
                <a:latin typeface="Times New Roman" pitchFamily="18" charset="0"/>
                <a:cs typeface="Times New Roman" panose="02020603050405020304" pitchFamily="18" charset="0"/>
              </a:rPr>
              <a:t>Figure S2. </a:t>
            </a:r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Examination of </a:t>
            </a:r>
            <a:r>
              <a:rPr lang="en-US" altLang="zh-CN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pollen </a:t>
            </a:r>
            <a:r>
              <a:rPr lang="en-US" altLang="zh-CN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fertility of </a:t>
            </a:r>
            <a:r>
              <a:rPr lang="en-US" altLang="zh-CN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BSL and NSL plants. The </a:t>
            </a:r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mutant with branched </a:t>
            </a:r>
            <a:r>
              <a:rPr lang="en-US" altLang="zh-CN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spikelets</a:t>
            </a:r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(BSL) and the wildtype with normal </a:t>
            </a:r>
            <a:r>
              <a:rPr lang="en-US" altLang="zh-CN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spikelets</a:t>
            </a:r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(NSL).</a:t>
            </a:r>
          </a:p>
        </p:txBody>
      </p:sp>
    </p:spTree>
    <p:extLst>
      <p:ext uri="{BB962C8B-B14F-4D97-AF65-F5344CB8AC3E}">
        <p14:creationId xmlns:p14="http://schemas.microsoft.com/office/powerpoint/2010/main" val="5614499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56876" y="4437112"/>
            <a:ext cx="46907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altLang="zh-CN" sz="1100" dirty="0" smtClean="0"/>
              <a:t>Figure S3. </a:t>
            </a:r>
            <a:r>
              <a:rPr lang="en-US" altLang="zh-CN" sz="1100" b="0" dirty="0"/>
              <a:t>Volcano map of DEGs. </a:t>
            </a:r>
            <a:endParaRPr lang="zh-CN" altLang="en-US" sz="1100" b="0" dirty="0"/>
          </a:p>
        </p:txBody>
      </p:sp>
      <p:grpSp>
        <p:nvGrpSpPr>
          <p:cNvPr id="8" name="组合 7"/>
          <p:cNvGrpSpPr/>
          <p:nvPr/>
        </p:nvGrpSpPr>
        <p:grpSpPr>
          <a:xfrm>
            <a:off x="2411760" y="1567836"/>
            <a:ext cx="5896373" cy="2512956"/>
            <a:chOff x="2528887" y="1447061"/>
            <a:chExt cx="7343038" cy="3488061"/>
          </a:xfrm>
        </p:grpSpPr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id="{087570AB-A06C-4DEA-AE7E-1B1D2D2FBB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23200" b="8506"/>
            <a:stretch/>
          </p:blipFill>
          <p:spPr>
            <a:xfrm>
              <a:off x="2528887" y="1447061"/>
              <a:ext cx="3880706" cy="3124939"/>
            </a:xfrm>
            <a:prstGeom prst="rect">
              <a:avLst/>
            </a:prstGeom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84302" y="2318785"/>
              <a:ext cx="1628775" cy="13906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7095000" y="2609400"/>
              <a:ext cx="814388" cy="3631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latin typeface="Times New Roman" pitchFamily="18" charset="0"/>
                  <a:cs typeface="Times New Roman" pitchFamily="18" charset="0"/>
                </a:rPr>
                <a:t>: 1869</a:t>
              </a:r>
              <a:endParaRPr lang="zh-CN" altLang="en-US" sz="11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925964" y="3300686"/>
              <a:ext cx="814388" cy="3631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latin typeface="Times New Roman" pitchFamily="18" charset="0"/>
                  <a:cs typeface="Times New Roman" pitchFamily="18" charset="0"/>
                </a:rPr>
                <a:t>: 671</a:t>
              </a:r>
              <a:endParaRPr lang="zh-CN" altLang="en-US" sz="11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730038" y="2937564"/>
              <a:ext cx="2141887" cy="3631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latin typeface="Times New Roman" pitchFamily="18" charset="0"/>
                  <a:cs typeface="Times New Roman" pitchFamily="18" charset="0"/>
                </a:rPr>
                <a:t>: 106882</a:t>
              </a:r>
              <a:endParaRPr lang="zh-CN" altLang="en-US" sz="11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796315" y="4571999"/>
              <a:ext cx="2288366" cy="3631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latin typeface="Times New Roman" pitchFamily="18" charset="0"/>
                  <a:cs typeface="Times New Roman" pitchFamily="18" charset="0"/>
                </a:rPr>
                <a:t>Log2(fold change)</a:t>
              </a:r>
              <a:endParaRPr lang="zh-CN" altLang="en-US" sz="11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00317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1847</TotalTime>
  <Words>139</Words>
  <Application>Microsoft Office PowerPoint</Application>
  <PresentationFormat>全屏显示(4:3)</PresentationFormat>
  <Paragraphs>14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主题​​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MissT</dc:creator>
  <cp:lastModifiedBy>MissT</cp:lastModifiedBy>
  <cp:revision>40</cp:revision>
  <dcterms:created xsi:type="dcterms:W3CDTF">2020-11-16T01:54:50Z</dcterms:created>
  <dcterms:modified xsi:type="dcterms:W3CDTF">2021-04-11T03:38:25Z</dcterms:modified>
</cp:coreProperties>
</file>